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7" r:id="rId11"/>
    <p:sldId id="281" r:id="rId12"/>
    <p:sldId id="270" r:id="rId13"/>
    <p:sldId id="269" r:id="rId14"/>
    <p:sldId id="271" r:id="rId15"/>
    <p:sldId id="265" r:id="rId16"/>
    <p:sldId id="266" r:id="rId17"/>
    <p:sldId id="277" r:id="rId18"/>
    <p:sldId id="280" r:id="rId19"/>
    <p:sldId id="272" r:id="rId20"/>
    <p:sldId id="274" r:id="rId21"/>
    <p:sldId id="275" r:id="rId22"/>
    <p:sldId id="276" r:id="rId23"/>
    <p:sldId id="273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EFD17-D674-644F-970A-D0D318D04037}" type="datetimeFigureOut">
              <a:rPr lang="es-ES" smtClean="0"/>
              <a:t>10/6/15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D4C28-3FCD-8444-834F-EA1B0B99841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477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Una </a:t>
            </a:r>
            <a:r>
              <a:rPr lang="es-ES" dirty="0" err="1" smtClean="0"/>
              <a:t>profesi</a:t>
            </a:r>
            <a:r>
              <a:rPr lang="es-ES_tradnl" dirty="0" err="1" smtClean="0"/>
              <a:t>ón</a:t>
            </a:r>
            <a:r>
              <a:rPr lang="es-ES_tradnl" dirty="0" smtClean="0"/>
              <a:t> solitaria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D4C28-3FCD-8444-834F-EA1B0B998412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35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PAC -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D4C28-3FCD-8444-834F-EA1B0B998412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628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MULTIMEDIA http://</a:t>
            </a:r>
            <a:r>
              <a:rPr lang="es-ES" dirty="0" err="1" smtClean="0"/>
              <a:t>mediastorm.com</a:t>
            </a:r>
            <a:r>
              <a:rPr lang="es-ES" dirty="0" smtClean="0"/>
              <a:t>/</a:t>
            </a:r>
            <a:r>
              <a:rPr lang="es-ES" dirty="0" err="1" smtClean="0"/>
              <a:t>publication</a:t>
            </a:r>
            <a:r>
              <a:rPr lang="es-ES" dirty="0" smtClean="0"/>
              <a:t>/</a:t>
            </a:r>
            <a:r>
              <a:rPr lang="es-ES" dirty="0" err="1" smtClean="0"/>
              <a:t>travel-anonymous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D4C28-3FCD-8444-834F-EA1B0B998412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617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MULTIMEDIA http://</a:t>
            </a:r>
            <a:r>
              <a:rPr lang="es-ES" dirty="0" err="1" smtClean="0"/>
              <a:t>mediastorm.com</a:t>
            </a:r>
            <a:r>
              <a:rPr lang="es-ES" dirty="0" smtClean="0"/>
              <a:t>/</a:t>
            </a:r>
            <a:r>
              <a:rPr lang="es-ES" dirty="0" err="1" smtClean="0"/>
              <a:t>publication</a:t>
            </a:r>
            <a:r>
              <a:rPr lang="es-ES" dirty="0" smtClean="0"/>
              <a:t>/</a:t>
            </a:r>
            <a:r>
              <a:rPr lang="es-ES" smtClean="0"/>
              <a:t>travel-anonymous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D4C28-3FCD-8444-834F-EA1B0B99841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57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D4C28-3FCD-8444-834F-EA1B0B998412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3762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Periodismo de </a:t>
            </a:r>
            <a:r>
              <a:rPr lang="es-ES" dirty="0" err="1" smtClean="0"/>
              <a:t>precision</a:t>
            </a:r>
            <a:r>
              <a:rPr lang="es-ES" dirty="0" smtClean="0"/>
              <a:t> nace en respuesta al nuevo periodismo: </a:t>
            </a:r>
            <a:r>
              <a:rPr lang="es-E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técnicas científicas de recolección y análisis de datos, en vez de técnicas literarias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D4C28-3FCD-8444-834F-EA1B0B998412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802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https://</a:t>
            </a:r>
            <a:r>
              <a:rPr lang="es-ES" dirty="0" err="1" smtClean="0"/>
              <a:t>www.youtube.com</a:t>
            </a:r>
            <a:r>
              <a:rPr lang="es-ES" dirty="0" smtClean="0"/>
              <a:t>/</a:t>
            </a:r>
            <a:r>
              <a:rPr lang="es-ES" dirty="0" err="1" smtClean="0"/>
              <a:t>watch?t</a:t>
            </a:r>
            <a:r>
              <a:rPr lang="es-ES" dirty="0" smtClean="0"/>
              <a:t>=21&amp;v=ApjcNeP20iA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D4C28-3FCD-8444-834F-EA1B0B998412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671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6/10/15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anacion.com.ar/1493086-el-deficit-diario-de-aerolineas-crecio-647-en-2012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6000" dirty="0" smtClean="0"/>
              <a:t>PERIODISTAS&amp;PROGRAMADORES</a:t>
            </a:r>
            <a:endParaRPr lang="es-ES" sz="6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Una sociedad necesaria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972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4000" dirty="0"/>
              <a:t>T</a:t>
            </a:r>
            <a:r>
              <a:rPr lang="es-ES" sz="4000" dirty="0" smtClean="0"/>
              <a:t>ienes </a:t>
            </a:r>
            <a:r>
              <a:rPr lang="es-ES" sz="4000" dirty="0"/>
              <a:t>una pregunta que necesita una verificación en datos </a:t>
            </a:r>
            <a:endParaRPr lang="es-ES" sz="4000" dirty="0" smtClean="0"/>
          </a:p>
          <a:p>
            <a:endParaRPr lang="es-ES" sz="4000" dirty="0"/>
          </a:p>
          <a:p>
            <a:r>
              <a:rPr lang="es-ES" sz="4000" dirty="0"/>
              <a:t>O</a:t>
            </a:r>
            <a:r>
              <a:rPr lang="es-ES" sz="4000" dirty="0" smtClean="0"/>
              <a:t> </a:t>
            </a:r>
            <a:r>
              <a:rPr lang="es-ES" sz="4000" dirty="0"/>
              <a:t>tienes una base de datos que necesita ser interrogada</a:t>
            </a: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516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VOZ DATA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Pdf</a:t>
            </a:r>
            <a:r>
              <a:rPr lang="es-ES" dirty="0" smtClean="0"/>
              <a:t> Gastos del Senado</a:t>
            </a:r>
          </a:p>
          <a:p>
            <a:r>
              <a:rPr lang="es-ES" dirty="0" err="1" smtClean="0"/>
              <a:t>Colaboraci</a:t>
            </a:r>
            <a:r>
              <a:rPr lang="es-ES_tradnl" dirty="0" err="1" smtClean="0"/>
              <a:t>ón</a:t>
            </a:r>
            <a:r>
              <a:rPr lang="es-ES_tradnl" dirty="0" smtClean="0"/>
              <a:t> de la ciudadanía</a:t>
            </a:r>
          </a:p>
          <a:p>
            <a:r>
              <a:rPr lang="es-ES_tradnl" dirty="0" smtClean="0"/>
              <a:t>Investigación</a:t>
            </a:r>
          </a:p>
          <a:p>
            <a:r>
              <a:rPr lang="es-ES_tradnl" dirty="0" smtClean="0"/>
              <a:t>Resultados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7056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</a:t>
            </a:r>
            <a:r>
              <a:rPr lang="es-ES_tradnl" dirty="0" smtClean="0"/>
              <a:t>ÓMO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50" y="2026887"/>
            <a:ext cx="83947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</a:t>
            </a:r>
            <a:r>
              <a:rPr lang="es-ES_tradnl" dirty="0" smtClean="0"/>
              <a:t>ÓMO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89100"/>
            <a:ext cx="83693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</a:t>
            </a:r>
            <a:r>
              <a:rPr lang="es-ES_tradnl" dirty="0" smtClean="0"/>
              <a:t>ÓMO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67948"/>
            <a:ext cx="83058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6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PERIODISTAS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s-ES" dirty="0"/>
              <a:t>¿</a:t>
            </a:r>
            <a:r>
              <a:rPr lang="es-ES" dirty="0" smtClean="0"/>
              <a:t>Qué </a:t>
            </a:r>
            <a:r>
              <a:rPr lang="es-ES" dirty="0"/>
              <a:t>significan esos números</a:t>
            </a:r>
            <a:r>
              <a:rPr lang="es-ES" dirty="0" smtClean="0"/>
              <a:t>?</a:t>
            </a:r>
          </a:p>
          <a:p>
            <a:pPr fontAlgn="base"/>
            <a:r>
              <a:rPr lang="es-ES" dirty="0" smtClean="0"/>
              <a:t>Oportunidad y relevancia social.</a:t>
            </a:r>
            <a:endParaRPr lang="es-ES" dirty="0"/>
          </a:p>
          <a:p>
            <a:pPr fontAlgn="base"/>
            <a:r>
              <a:rPr lang="es-ES" dirty="0" smtClean="0"/>
              <a:t>¿Cuál </a:t>
            </a:r>
            <a:r>
              <a:rPr lang="es-ES" dirty="0"/>
              <a:t>es tu objetivo al comunicar esos números</a:t>
            </a:r>
            <a:r>
              <a:rPr lang="es-ES" dirty="0" smtClean="0"/>
              <a:t>?</a:t>
            </a:r>
          </a:p>
          <a:p>
            <a:pPr fontAlgn="base"/>
            <a:r>
              <a:rPr lang="es-ES" dirty="0" smtClean="0"/>
              <a:t>Capacidad interpretativa </a:t>
            </a:r>
            <a:r>
              <a:rPr lang="es-ES" dirty="0"/>
              <a:t>y analítica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484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HUMANIZAR – LAS HISTORIAS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s-ES" dirty="0"/>
              <a:t>A veces un nombre basta </a:t>
            </a:r>
          </a:p>
          <a:p>
            <a:pPr fontAlgn="base"/>
            <a:r>
              <a:rPr lang="es-ES" dirty="0"/>
              <a:t>Lista de heridos [</a:t>
            </a:r>
            <a:r>
              <a:rPr lang="es-ES" u="sng" dirty="0">
                <a:hlinkClick r:id="rId2"/>
              </a:rPr>
              <a:t>La Nación</a:t>
            </a:r>
            <a:r>
              <a:rPr lang="es-ES" dirty="0"/>
              <a:t>]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50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ESTAD</a:t>
            </a:r>
            <a:r>
              <a:rPr lang="es-ES_tradnl" dirty="0" smtClean="0"/>
              <a:t>ÍSTICA – MATEMÁTICA?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739" y="1690688"/>
            <a:ext cx="4849751" cy="41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1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PROGRAMADORES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466" y="1557933"/>
            <a:ext cx="8398431" cy="530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Nuevas? </a:t>
            </a:r>
            <a:br>
              <a:rPr lang="es-ES" dirty="0" smtClean="0"/>
            </a:br>
            <a:r>
              <a:rPr lang="es-ES" dirty="0" smtClean="0"/>
              <a:t>redacciones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791" y="365125"/>
            <a:ext cx="7524255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0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0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ABC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Un </a:t>
            </a:r>
            <a:r>
              <a:rPr lang="es-ES" dirty="0"/>
              <a:t>desarrollador y diseñador de sitios en la red</a:t>
            </a:r>
          </a:p>
          <a:p>
            <a:r>
              <a:rPr lang="es-ES" dirty="0"/>
              <a:t>Un periodista a cargo</a:t>
            </a:r>
          </a:p>
          <a:p>
            <a:r>
              <a:rPr lang="es-ES" dirty="0"/>
              <a:t>Un investigador </a:t>
            </a:r>
            <a:r>
              <a:rPr lang="es-ES" dirty="0" err="1"/>
              <a:t>part</a:t>
            </a:r>
            <a:r>
              <a:rPr lang="es-ES" dirty="0"/>
              <a:t>-time con experiencia en extracción de datos, planillas de cálculos Excel y depuración de datos.</a:t>
            </a:r>
          </a:p>
          <a:p>
            <a:r>
              <a:rPr lang="es-ES" dirty="0"/>
              <a:t>Un periodista </a:t>
            </a:r>
            <a:r>
              <a:rPr lang="es-ES" dirty="0" err="1"/>
              <a:t>part</a:t>
            </a:r>
            <a:r>
              <a:rPr lang="es-ES" dirty="0"/>
              <a:t>-time</a:t>
            </a:r>
          </a:p>
          <a:p>
            <a:r>
              <a:rPr lang="es-ES" dirty="0"/>
              <a:t>Un productor ejecutivo de consultor</a:t>
            </a:r>
          </a:p>
          <a:p>
            <a:r>
              <a:rPr lang="es-ES" dirty="0"/>
              <a:t>Un consultor académico con conocimientos de búsqueda de datos, visualización de gráficos y capacidades avanzadas de investigación.</a:t>
            </a:r>
          </a:p>
          <a:p>
            <a:r>
              <a:rPr lang="es-ES" dirty="0"/>
              <a:t>Los servicios de un gerente de proyecto y la asistencia administrativa de la unidad multiplataforma de ABC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58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BBC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4824557"/>
          </a:xfrm>
        </p:spPr>
        <p:txBody>
          <a:bodyPr>
            <a:normAutofit fontScale="70000" lnSpcReduction="20000"/>
          </a:bodyPr>
          <a:lstStyle/>
          <a:p>
            <a:r>
              <a:rPr lang="es-ES" dirty="0" smtClean="0"/>
              <a:t>20 </a:t>
            </a:r>
            <a:r>
              <a:rPr lang="es-ES" dirty="0"/>
              <a:t>periodistas, diseñadores y programadores.</a:t>
            </a:r>
          </a:p>
          <a:p>
            <a:r>
              <a:rPr lang="es-ES" dirty="0"/>
              <a:t>T</a:t>
            </a:r>
            <a:r>
              <a:rPr lang="es-ES" dirty="0" smtClean="0"/>
              <a:t>odo </a:t>
            </a:r>
            <a:r>
              <a:rPr lang="es-ES" dirty="0"/>
              <a:t>el personal de redacción del equipo tiene saber usar aplicaciones básicas de planillas de cálculo tales como Excel y Google </a:t>
            </a:r>
            <a:r>
              <a:rPr lang="es-ES" dirty="0" err="1"/>
              <a:t>Docs</a:t>
            </a:r>
            <a:r>
              <a:rPr lang="es-ES" dirty="0"/>
              <a:t> para analizar </a:t>
            </a:r>
            <a:r>
              <a:rPr lang="es-ES" dirty="0" smtClean="0"/>
              <a:t>datos.</a:t>
            </a:r>
          </a:p>
          <a:p>
            <a:r>
              <a:rPr lang="es-ES" dirty="0" smtClean="0"/>
              <a:t>Trabajamos </a:t>
            </a:r>
            <a:r>
              <a:rPr lang="es-ES" dirty="0" smtClean="0"/>
              <a:t>fuerte </a:t>
            </a:r>
            <a:r>
              <a:rPr lang="es-ES" dirty="0"/>
              <a:t>para aumentar nuestra comprensión y dominio de todas las áreas de conocimiento.</a:t>
            </a:r>
          </a:p>
          <a:p>
            <a:r>
              <a:rPr lang="es-ES" dirty="0" smtClean="0"/>
              <a:t>Excel</a:t>
            </a:r>
            <a:r>
              <a:rPr lang="es-ES" dirty="0"/>
              <a:t>, Google </a:t>
            </a:r>
            <a:r>
              <a:rPr lang="es-ES" dirty="0" err="1"/>
              <a:t>Docs</a:t>
            </a:r>
            <a:r>
              <a:rPr lang="es-ES" dirty="0"/>
              <a:t> y </a:t>
            </a:r>
            <a:r>
              <a:rPr lang="es-ES" dirty="0" err="1"/>
              <a:t>Fusion</a:t>
            </a:r>
            <a:r>
              <a:rPr lang="es-ES" dirty="0"/>
              <a:t> </a:t>
            </a:r>
            <a:r>
              <a:rPr lang="es-ES" dirty="0" err="1"/>
              <a:t>Tables</a:t>
            </a:r>
            <a:r>
              <a:rPr lang="es-ES" dirty="0"/>
              <a:t>. </a:t>
            </a:r>
            <a:r>
              <a:rPr lang="es-ES" dirty="0" err="1" smtClean="0"/>
              <a:t>MySQL</a:t>
            </a:r>
            <a:r>
              <a:rPr lang="es-ES" dirty="0"/>
              <a:t>, bases de datos Access y </a:t>
            </a:r>
            <a:r>
              <a:rPr lang="es-ES" dirty="0" err="1"/>
              <a:t>Solr</a:t>
            </a:r>
            <a:r>
              <a:rPr lang="es-ES" dirty="0"/>
              <a:t> para explorar conjuntos de datos </a:t>
            </a:r>
            <a:r>
              <a:rPr lang="es-ES" dirty="0" smtClean="0"/>
              <a:t>mayores</a:t>
            </a:r>
          </a:p>
          <a:p>
            <a:r>
              <a:rPr lang="es-ES" dirty="0"/>
              <a:t>L</a:t>
            </a:r>
            <a:r>
              <a:rPr lang="es-ES" dirty="0" smtClean="0"/>
              <a:t>enguaje </a:t>
            </a:r>
            <a:r>
              <a:rPr lang="es-ES" dirty="0"/>
              <a:t>de programación preferido, sea </a:t>
            </a:r>
            <a:r>
              <a:rPr lang="es-ES" dirty="0" err="1"/>
              <a:t>ActionScript</a:t>
            </a:r>
            <a:r>
              <a:rPr lang="es-ES" dirty="0"/>
              <a:t>, Python, o Perl, para reunir, analizar o desmenuzar en general un conjunto de datos en los que podemos estar </a:t>
            </a:r>
            <a:r>
              <a:rPr lang="es-ES" dirty="0" smtClean="0"/>
              <a:t>trabajando.</a:t>
            </a:r>
            <a:endParaRPr lang="es-ES" dirty="0"/>
          </a:p>
          <a:p>
            <a:r>
              <a:rPr lang="es-ES" dirty="0"/>
              <a:t>Usamos Google, Bing </a:t>
            </a:r>
            <a:r>
              <a:rPr lang="es-ES" dirty="0" err="1"/>
              <a:t>Maps</a:t>
            </a:r>
            <a:r>
              <a:rPr lang="es-ES" dirty="0"/>
              <a:t> y Google </a:t>
            </a:r>
            <a:r>
              <a:rPr lang="es-ES" dirty="0" err="1"/>
              <a:t>Earth</a:t>
            </a:r>
            <a:r>
              <a:rPr lang="es-ES" dirty="0"/>
              <a:t>, junto con </a:t>
            </a:r>
            <a:r>
              <a:rPr lang="es-ES" dirty="0" err="1"/>
              <a:t>ArcMAP</a:t>
            </a:r>
            <a:r>
              <a:rPr lang="es-ES" dirty="0"/>
              <a:t> de </a:t>
            </a:r>
            <a:r>
              <a:rPr lang="es-ES" dirty="0" err="1"/>
              <a:t>Esri</a:t>
            </a:r>
            <a:r>
              <a:rPr lang="es-ES" dirty="0"/>
              <a:t>, para explorar y visualizar datos geográficos.</a:t>
            </a:r>
          </a:p>
          <a:p>
            <a:r>
              <a:rPr lang="es-ES" dirty="0"/>
              <a:t>Para gráficos utilizamos la Suite de Adobe incluyendo </a:t>
            </a:r>
            <a:r>
              <a:rPr lang="es-ES" dirty="0" err="1"/>
              <a:t>After</a:t>
            </a:r>
            <a:r>
              <a:rPr lang="es-ES" dirty="0"/>
              <a:t> </a:t>
            </a:r>
            <a:r>
              <a:rPr lang="es-ES" dirty="0" err="1"/>
              <a:t>Effects</a:t>
            </a:r>
            <a:r>
              <a:rPr lang="es-ES" dirty="0"/>
              <a:t>, </a:t>
            </a:r>
            <a:r>
              <a:rPr lang="es-ES" dirty="0" err="1"/>
              <a:t>Illustrator</a:t>
            </a:r>
            <a:r>
              <a:rPr lang="es-ES" dirty="0"/>
              <a:t>, Photoshop y Flash, aunque en estos tiempos rara vez publicamos archivos Flash en el sitio, dado que JavaScript –en particular </a:t>
            </a:r>
            <a:r>
              <a:rPr lang="es-ES" dirty="0" err="1"/>
              <a:t>JQuery</a:t>
            </a:r>
            <a:r>
              <a:rPr lang="es-ES" dirty="0"/>
              <a:t> y otras bibliotecas de JavaScript tales como </a:t>
            </a:r>
            <a:r>
              <a:rPr lang="es-ES" dirty="0" err="1"/>
              <a:t>Highcharts</a:t>
            </a:r>
            <a:r>
              <a:rPr lang="es-ES" dirty="0"/>
              <a:t>, Raphael y D3- cada vez más cubren nuestros requisitos de visualización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453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THE GUARDIAN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45430"/>
          <a:stretch/>
        </p:blipFill>
        <p:spPr>
          <a:xfrm>
            <a:off x="1097415" y="1816457"/>
            <a:ext cx="4505698" cy="41970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50403"/>
          <a:stretch/>
        </p:blipFill>
        <p:spPr>
          <a:xfrm>
            <a:off x="6352989" y="2029753"/>
            <a:ext cx="4705536" cy="39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Open News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60" y="1825625"/>
            <a:ext cx="7118855" cy="4351338"/>
          </a:xfrm>
        </p:spPr>
      </p:pic>
    </p:spTree>
    <p:extLst>
      <p:ext uri="{BB962C8B-B14F-4D97-AF65-F5344CB8AC3E}">
        <p14:creationId xmlns:p14="http://schemas.microsoft.com/office/powerpoint/2010/main" val="837277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HACKATONES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656" y="1536700"/>
            <a:ext cx="80137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4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Algunas herramientas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Google </a:t>
            </a:r>
            <a:r>
              <a:rPr lang="es-ES" dirty="0" err="1" smtClean="0"/>
              <a:t>Fusion</a:t>
            </a:r>
            <a:r>
              <a:rPr lang="es-ES" dirty="0" smtClean="0"/>
              <a:t> </a:t>
            </a:r>
            <a:r>
              <a:rPr lang="es-ES" dirty="0" err="1" smtClean="0"/>
              <a:t>Tables</a:t>
            </a:r>
            <a:endParaRPr lang="es-ES" dirty="0" smtClean="0"/>
          </a:p>
          <a:p>
            <a:r>
              <a:rPr lang="es-ES" dirty="0" err="1" smtClean="0"/>
              <a:t>Tableau</a:t>
            </a:r>
            <a:r>
              <a:rPr lang="es-ES" dirty="0" smtClean="0"/>
              <a:t> </a:t>
            </a:r>
            <a:r>
              <a:rPr lang="es-ES" dirty="0" err="1" smtClean="0"/>
              <a:t>Public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1690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507" y="0"/>
            <a:ext cx="13125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9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3191" y="0"/>
            <a:ext cx="17605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7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6255"/>
            <a:ext cx="12279086" cy="817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4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Aunque siempre hubo datos…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00207" y="2442203"/>
            <a:ext cx="4823699" cy="30257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68" y="2442203"/>
            <a:ext cx="4967447" cy="28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 perspectiva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Periodismo Asistido por Computadoras</a:t>
            </a:r>
            <a:r>
              <a:rPr lang="es-ES" dirty="0" smtClean="0"/>
              <a:t>: </a:t>
            </a:r>
            <a:r>
              <a:rPr lang="es-ES" dirty="0"/>
              <a:t>abordaje organizado y sistemático del uso de computadoras para recoger y analizar datos de modo de mejorar las noticias.</a:t>
            </a:r>
          </a:p>
          <a:p>
            <a:pPr lvl="1"/>
            <a:r>
              <a:rPr lang="es-ES" dirty="0" smtClean="0"/>
              <a:t>1952 CBS </a:t>
            </a:r>
            <a:r>
              <a:rPr lang="es-ES" dirty="0"/>
              <a:t>para predecir los resultados de la elección </a:t>
            </a:r>
            <a:r>
              <a:rPr lang="es-ES" dirty="0" smtClean="0"/>
              <a:t>presidencial.</a:t>
            </a:r>
          </a:p>
          <a:p>
            <a:r>
              <a:rPr lang="es-ES" dirty="0" smtClean="0">
                <a:solidFill>
                  <a:srgbClr val="FF0000"/>
                </a:solidFill>
              </a:rPr>
              <a:t>Periodismo de </a:t>
            </a:r>
            <a:r>
              <a:rPr lang="es-ES" dirty="0" err="1" smtClean="0">
                <a:solidFill>
                  <a:srgbClr val="FF0000"/>
                </a:solidFill>
              </a:rPr>
              <a:t>Precisi</a:t>
            </a:r>
            <a:r>
              <a:rPr lang="es-ES_tradnl" dirty="0" err="1" smtClean="0">
                <a:solidFill>
                  <a:srgbClr val="FF0000"/>
                </a:solidFill>
              </a:rPr>
              <a:t>ón</a:t>
            </a:r>
            <a:r>
              <a:rPr lang="es-ES_tradnl" dirty="0" smtClean="0">
                <a:solidFill>
                  <a:srgbClr val="FF0000"/>
                </a:solidFill>
              </a:rPr>
              <a:t>: </a:t>
            </a:r>
            <a:r>
              <a:rPr lang="es-ES_tradnl" dirty="0" smtClean="0"/>
              <a:t>aplicación </a:t>
            </a:r>
            <a:r>
              <a:rPr lang="es-ES_tradnl" dirty="0"/>
              <a:t>de métodos de investigación de las ciencias sociales y de la conducta a la práctica del </a:t>
            </a:r>
            <a:r>
              <a:rPr lang="es-ES_tradnl" dirty="0" smtClean="0"/>
              <a:t>periodismo.</a:t>
            </a:r>
          </a:p>
          <a:p>
            <a:pPr lvl="1"/>
            <a:r>
              <a:rPr lang="es-ES_tradnl" dirty="0" smtClean="0"/>
              <a:t>1970 Philip Meyer</a:t>
            </a:r>
          </a:p>
          <a:p>
            <a:pPr fontAlgn="base"/>
            <a:r>
              <a:rPr lang="es-ES_tradnl" dirty="0" smtClean="0">
                <a:solidFill>
                  <a:srgbClr val="FF0000"/>
                </a:solidFill>
              </a:rPr>
              <a:t>Periodismo de Datos</a:t>
            </a:r>
            <a:r>
              <a:rPr lang="es-ES_tradnl" dirty="0" smtClean="0"/>
              <a:t>: Movimiento Open Data.</a:t>
            </a:r>
          </a:p>
          <a:p>
            <a:pPr lvl="1" fontAlgn="base"/>
            <a:r>
              <a:rPr lang="es-ES_tradnl" dirty="0" smtClean="0"/>
              <a:t>2006 </a:t>
            </a:r>
            <a:r>
              <a:rPr lang="es-ES_tradnl" dirty="0"/>
              <a:t>por </a:t>
            </a:r>
            <a:r>
              <a:rPr lang="es-ES_tradnl" dirty="0" err="1"/>
              <a:t>Adrian</a:t>
            </a:r>
            <a:r>
              <a:rPr lang="es-ES_tradnl" dirty="0"/>
              <a:t> </a:t>
            </a:r>
            <a:r>
              <a:rPr lang="es-ES_tradnl" dirty="0" err="1"/>
              <a:t>Holovaty</a:t>
            </a:r>
            <a:r>
              <a:rPr lang="es-ES_tradnl" dirty="0"/>
              <a:t>, fundador de </a:t>
            </a:r>
            <a:r>
              <a:rPr lang="es-ES_tradnl" dirty="0" err="1" smtClean="0"/>
              <a:t>EveryBlock</a:t>
            </a:r>
            <a:r>
              <a:rPr lang="es-ES_tradnl" dirty="0" smtClean="0"/>
              <a:t>. </a:t>
            </a:r>
          </a:p>
          <a:p>
            <a:pPr lvl="1" fontAlgn="base"/>
            <a:r>
              <a:rPr lang="es-ES_tradnl" dirty="0" smtClean="0"/>
              <a:t>Grandes </a:t>
            </a:r>
            <a:r>
              <a:rPr lang="es-ES_tradnl" dirty="0"/>
              <a:t>cantidades de datos</a:t>
            </a:r>
          </a:p>
          <a:p>
            <a:pPr lvl="1" fontAlgn="base"/>
            <a:r>
              <a:rPr lang="es-ES_tradnl" dirty="0"/>
              <a:t>Disponibilidad de herramientas de análisis y visualización.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253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19553" y="1825625"/>
            <a:ext cx="4834247" cy="4351338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Hace un tiempo uno descubría cosas hablando con gente en bares.... Pero ahora también se trata de analizar datos, equiparse con herramientas y encontrar lo que es interesante”. Tim </a:t>
            </a:r>
            <a:r>
              <a:rPr lang="es-ES" dirty="0" err="1"/>
              <a:t>Berners</a:t>
            </a:r>
            <a:r>
              <a:rPr lang="es-ES" dirty="0"/>
              <a:t> Lee</a:t>
            </a:r>
          </a:p>
          <a:p>
            <a:pPr marL="0" indent="0">
              <a:buNone/>
            </a:pPr>
            <a:r>
              <a:rPr lang="es-ES" dirty="0"/>
              <a:t> 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72" y="1963821"/>
            <a:ext cx="5842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52550" y="1825625"/>
            <a:ext cx="789709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s-ES" sz="4000" dirty="0"/>
              <a:t>“El periodismo de datos es tender un puente para superar la brecha entre los técnicos estadísticos y los cinceladores de palabra”. </a:t>
            </a:r>
            <a:endParaRPr lang="es-ES" sz="4000" dirty="0" smtClean="0"/>
          </a:p>
          <a:p>
            <a:pPr marL="0" indent="0" algn="ctr">
              <a:buNone/>
            </a:pPr>
            <a:r>
              <a:rPr lang="es-ES" sz="4000" dirty="0" smtClean="0"/>
              <a:t>David </a:t>
            </a:r>
            <a:r>
              <a:rPr lang="es-ES" sz="4000" dirty="0" err="1"/>
              <a:t>Anderton</a:t>
            </a:r>
            <a:endParaRPr lang="es-ES" sz="4000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59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undidad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Profundidad</Template>
  <TotalTime>301</TotalTime>
  <Words>575</Words>
  <Application>Microsoft Macintosh PowerPoint</Application>
  <PresentationFormat>Panorámica</PresentationFormat>
  <Paragraphs>73</Paragraphs>
  <Slides>25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Calibri</vt:lpstr>
      <vt:lpstr>Corbel</vt:lpstr>
      <vt:lpstr>Arial</vt:lpstr>
      <vt:lpstr>Profundidad</vt:lpstr>
      <vt:lpstr>PERIODISTAS&amp;PROGRAMADORES</vt:lpstr>
      <vt:lpstr>Presentación de PowerPoint</vt:lpstr>
      <vt:lpstr>Presentación de PowerPoint</vt:lpstr>
      <vt:lpstr>Presentación de PowerPoint</vt:lpstr>
      <vt:lpstr>Presentación de PowerPoint</vt:lpstr>
      <vt:lpstr>Aunque siempre hubo datos…</vt:lpstr>
      <vt:lpstr>En perspectiva</vt:lpstr>
      <vt:lpstr>Presentación de PowerPoint</vt:lpstr>
      <vt:lpstr>Presentación de PowerPoint</vt:lpstr>
      <vt:lpstr>Presentación de PowerPoint</vt:lpstr>
      <vt:lpstr>LA VOZ DATA</vt:lpstr>
      <vt:lpstr>CÓMO</vt:lpstr>
      <vt:lpstr>CÓMO</vt:lpstr>
      <vt:lpstr>CÓMO</vt:lpstr>
      <vt:lpstr>LOS PERIODISTAS</vt:lpstr>
      <vt:lpstr>HUMANIZAR – LAS HISTORIAS</vt:lpstr>
      <vt:lpstr>ESTADÍSTICA – MATEMÁTICA?</vt:lpstr>
      <vt:lpstr>LOS PROGRAMADORES</vt:lpstr>
      <vt:lpstr>Nuevas?  redacciones</vt:lpstr>
      <vt:lpstr>ABC</vt:lpstr>
      <vt:lpstr>BBC</vt:lpstr>
      <vt:lpstr>THE GUARDIAN</vt:lpstr>
      <vt:lpstr>Open News</vt:lpstr>
      <vt:lpstr>LOS HACKATONES</vt:lpstr>
      <vt:lpstr>Algunas herramientas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PERIODISTAS&amp;PROGRAMADORES</dc:title>
  <dc:creator>Usuario de Microsoft Office</dc:creator>
  <cp:lastModifiedBy>Usuario de Microsoft Office</cp:lastModifiedBy>
  <cp:revision>11</cp:revision>
  <dcterms:created xsi:type="dcterms:W3CDTF">2015-06-09T22:00:28Z</dcterms:created>
  <dcterms:modified xsi:type="dcterms:W3CDTF">2015-06-10T21:56:24Z</dcterms:modified>
</cp:coreProperties>
</file>